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2802" y="5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B8D1-C458-43B1-A3F1-D5151A3B2BB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D760-E5EE-4F61-AB28-AC23430B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B8D1-C458-43B1-A3F1-D5151A3B2BB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D760-E5EE-4F61-AB28-AC23430B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B8D1-C458-43B1-A3F1-D5151A3B2BB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D760-E5EE-4F61-AB28-AC23430B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7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B8D1-C458-43B1-A3F1-D5151A3B2BB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D760-E5EE-4F61-AB28-AC23430B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B8D1-C458-43B1-A3F1-D5151A3B2BB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D760-E5EE-4F61-AB28-AC23430B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B8D1-C458-43B1-A3F1-D5151A3B2BB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D760-E5EE-4F61-AB28-AC23430B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0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B8D1-C458-43B1-A3F1-D5151A3B2BB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D760-E5EE-4F61-AB28-AC23430B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2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B8D1-C458-43B1-A3F1-D5151A3B2BB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D760-E5EE-4F61-AB28-AC23430B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B8D1-C458-43B1-A3F1-D5151A3B2BB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D760-E5EE-4F61-AB28-AC23430B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B8D1-C458-43B1-A3F1-D5151A3B2BB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D760-E5EE-4F61-AB28-AC23430B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0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B8D1-C458-43B1-A3F1-D5151A3B2BB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D760-E5EE-4F61-AB28-AC23430B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3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B8D1-C458-43B1-A3F1-D5151A3B2BB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D760-E5EE-4F61-AB28-AC23430B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5645EA-B700-4B53-9272-3CABFC064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80" y="34929"/>
            <a:ext cx="2888639" cy="722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4EFD1-8823-4678-97E3-F2AAC32C50FB}"/>
              </a:ext>
            </a:extLst>
          </p:cNvPr>
          <p:cNvSpPr txBox="1"/>
          <p:nvPr/>
        </p:nvSpPr>
        <p:spPr>
          <a:xfrm>
            <a:off x="2387505" y="722883"/>
            <a:ext cx="2997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err="1">
                <a:solidFill>
                  <a:srgbClr val="800000"/>
                </a:solidFill>
                <a:latin typeface="Copperplate Gothic Bold" panose="020E0705020206020404" pitchFamily="34" charset="0"/>
              </a:rPr>
              <a:t>Housemade</a:t>
            </a:r>
            <a:r>
              <a:rPr lang="en-US" sz="1400" u="sng" dirty="0">
                <a:solidFill>
                  <a:srgbClr val="800000"/>
                </a:solidFill>
                <a:latin typeface="Copperplate Gothic Bold" panose="020E0705020206020404" pitchFamily="34" charset="0"/>
              </a:rPr>
              <a:t> Soups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16EB0-B635-4830-AECA-22C9A5AF7E69}"/>
              </a:ext>
            </a:extLst>
          </p:cNvPr>
          <p:cNvSpPr txBox="1"/>
          <p:nvPr/>
        </p:nvSpPr>
        <p:spPr>
          <a:xfrm>
            <a:off x="-78005" y="1017885"/>
            <a:ext cx="40880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Crock of French Onion  8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Vidalia Onion, Seasoned Baguette, Melted Swiss</a:t>
            </a:r>
          </a:p>
          <a:p>
            <a:pPr algn="ctr"/>
            <a:endParaRPr lang="en-US" sz="900" dirty="0">
              <a:latin typeface="Copperplate Gothic Bold" panose="020E07050202060204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7BF0F-E1EB-4000-BC27-90F2C614D708}"/>
              </a:ext>
            </a:extLst>
          </p:cNvPr>
          <p:cNvSpPr txBox="1"/>
          <p:nvPr/>
        </p:nvSpPr>
        <p:spPr>
          <a:xfrm>
            <a:off x="3726353" y="1025567"/>
            <a:ext cx="40880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New England Clam Chowder 5 Cup/7 Bowl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Native clams, potato, creamy broth</a:t>
            </a:r>
          </a:p>
          <a:p>
            <a:pPr algn="ctr"/>
            <a:endParaRPr lang="en-US" sz="1000" dirty="0">
              <a:latin typeface="Copperplate Gothic Bold" panose="020E07050202060204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50273-C353-4448-AC8D-FEC70CFF1B32}"/>
              </a:ext>
            </a:extLst>
          </p:cNvPr>
          <p:cNvSpPr txBox="1"/>
          <p:nvPr/>
        </p:nvSpPr>
        <p:spPr>
          <a:xfrm>
            <a:off x="1842185" y="1446914"/>
            <a:ext cx="4088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Colonial Chili 7 Cup / 10 Bowl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Ground beef &amp; pork, onions, peppers, beans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6FCF7-6001-4A60-BE53-B881004DE21C}"/>
              </a:ext>
            </a:extLst>
          </p:cNvPr>
          <p:cNvSpPr txBox="1"/>
          <p:nvPr/>
        </p:nvSpPr>
        <p:spPr>
          <a:xfrm>
            <a:off x="2794164" y="1796806"/>
            <a:ext cx="2130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solidFill>
                  <a:srgbClr val="800000"/>
                </a:solidFill>
                <a:latin typeface="Copperplate Gothic Bold" panose="020E0705020206020404" pitchFamily="34" charset="0"/>
              </a:rPr>
              <a:t>Sharable Starters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ECAC9-BD52-4738-92F5-D8CD9798ED05}"/>
              </a:ext>
            </a:extLst>
          </p:cNvPr>
          <p:cNvSpPr txBox="1"/>
          <p:nvPr/>
        </p:nvSpPr>
        <p:spPr>
          <a:xfrm>
            <a:off x="-41983" y="2029093"/>
            <a:ext cx="42862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Fried Mozzarella  8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Served with Marinara Sauce</a:t>
            </a:r>
          </a:p>
          <a:p>
            <a:pPr algn="ctr"/>
            <a:endParaRPr lang="en-US" sz="10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Colonial Nachos 10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Cheddar Jack, Lettuce, Guacamole, Tomatoes, Onions, 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Black Olives, Jalapenos, Sour Cream &amp; Salsa</a:t>
            </a:r>
          </a:p>
          <a:p>
            <a:pPr algn="ctr"/>
            <a:r>
              <a:rPr lang="en-US" sz="1000" i="1" dirty="0">
                <a:solidFill>
                  <a:srgbClr val="800000"/>
                </a:solidFill>
                <a:latin typeface="Copperplate Gothic Light" panose="020E0507020206020404" pitchFamily="34" charset="0"/>
              </a:rPr>
              <a:t>Add Chicken, Chili or Pulled Pork 6 </a:t>
            </a:r>
          </a:p>
          <a:p>
            <a:pPr algn="ctr"/>
            <a:endParaRPr lang="en-US" sz="1000" dirty="0">
              <a:solidFill>
                <a:srgbClr val="800000"/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Fish or Grilled Chicken Tacos  12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Chipotle Lime </a:t>
            </a:r>
            <a:r>
              <a:rPr lang="en-US" sz="1000" i="1" dirty="0" err="1">
                <a:latin typeface="Copperplate Gothic Light" panose="020E0507020206020404" pitchFamily="34" charset="0"/>
              </a:rPr>
              <a:t>Creama</a:t>
            </a:r>
            <a:r>
              <a:rPr lang="en-US" sz="1000" i="1" dirty="0">
                <a:latin typeface="Copperplate Gothic Light" panose="020E0507020206020404" pitchFamily="34" charset="0"/>
              </a:rPr>
              <a:t>, Red Cabbage Slaw Pickled Onions, Flour Tortilla</a:t>
            </a:r>
          </a:p>
          <a:p>
            <a:pPr algn="ctr"/>
            <a:endParaRPr lang="en-US" sz="8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Fried Pickles 9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Sriracha Mayo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987B93-1AC6-4396-872A-361962F51B27}"/>
              </a:ext>
            </a:extLst>
          </p:cNvPr>
          <p:cNvSpPr txBox="1"/>
          <p:nvPr/>
        </p:nvSpPr>
        <p:spPr>
          <a:xfrm>
            <a:off x="3878699" y="2036788"/>
            <a:ext cx="40581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Colonial Potato Skins 10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Choice of </a:t>
            </a:r>
            <a:r>
              <a:rPr lang="en-US" sz="1000" i="1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Cheese, Bacon or Buffalo Chicken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i="1" dirty="0">
              <a:solidFill>
                <a:prstClr val="black"/>
              </a:solidFill>
              <a:latin typeface="Copperplate Gothic Light" panose="020E05070202060204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pperplate Gothic Bold" panose="020E0705020206020404" pitchFamily="34" charset="0"/>
              </a:rPr>
              <a:t>Vegetable Spring Rolls  8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Served with Duck  Sauce</a:t>
            </a:r>
          </a:p>
          <a:p>
            <a:pPr algn="ctr"/>
            <a:endParaRPr lang="en-US" sz="800" dirty="0">
              <a:solidFill>
                <a:srgbClr val="800000"/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Boneless Chicken Tenders  10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Choice of Buffalo, J.D. Glaze, BBQ Sauce</a:t>
            </a:r>
          </a:p>
          <a:p>
            <a:pPr algn="ctr"/>
            <a:endParaRPr lang="en-US" sz="800" i="1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Spicy House made Meatballs  16</a:t>
            </a:r>
          </a:p>
          <a:p>
            <a:pPr algn="ctr"/>
            <a:r>
              <a:rPr lang="en-US" sz="1000" dirty="0">
                <a:latin typeface="Copperplate Gothic Bold" panose="020E0705020206020404" pitchFamily="34" charset="0"/>
              </a:rPr>
              <a:t>Beef &amp; Pork, Marinara, Ricotta, Basil, </a:t>
            </a:r>
          </a:p>
          <a:p>
            <a:pPr algn="ctr"/>
            <a:r>
              <a:rPr lang="en-US" sz="1000" dirty="0">
                <a:latin typeface="Copperplate Gothic Bold" panose="020E0705020206020404" pitchFamily="34" charset="0"/>
              </a:rPr>
              <a:t>Garlic Bread</a:t>
            </a:r>
          </a:p>
          <a:p>
            <a:pPr algn="ctr"/>
            <a:endParaRPr lang="en-US" sz="8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Deep Fried Calamari  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latin typeface="Copperplate Gothic Light" panose="020E0507020206020404" pitchFamily="34" charset="0"/>
              </a:rPr>
              <a:t>Cherry Peppers and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Citrus Aioli</a:t>
            </a:r>
          </a:p>
          <a:p>
            <a:pPr algn="ctr"/>
            <a:endParaRPr lang="en-US" sz="1000" i="1" dirty="0">
              <a:latin typeface="Copperplate Gothic Light" panose="020E05070202060204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EFE9AF-4D33-4969-B538-2D068676E94B}"/>
              </a:ext>
            </a:extLst>
          </p:cNvPr>
          <p:cNvSpPr txBox="1"/>
          <p:nvPr/>
        </p:nvSpPr>
        <p:spPr>
          <a:xfrm>
            <a:off x="177872" y="4417452"/>
            <a:ext cx="74166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solidFill>
                  <a:srgbClr val="800000"/>
                </a:solidFill>
                <a:latin typeface="Copperplate Gothic Bold" panose="020E0705020206020404" pitchFamily="34" charset="0"/>
              </a:rPr>
              <a:t>Salads</a:t>
            </a: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House Salad  </a:t>
            </a:r>
            <a:r>
              <a:rPr lang="en-US" sz="1000" i="1" dirty="0">
                <a:latin typeface="Copperplate Gothic Light" panose="020E0507020206020404" pitchFamily="34" charset="0"/>
              </a:rPr>
              <a:t>Lettuce, Cherry Tomato, Cucumber, House Dressing </a:t>
            </a:r>
            <a:r>
              <a:rPr lang="en-US" sz="1200" dirty="0">
                <a:latin typeface="Copperplate Gothic Bold" panose="020E0705020206020404" pitchFamily="34" charset="0"/>
              </a:rPr>
              <a:t>10 </a:t>
            </a:r>
            <a:endParaRPr lang="en-US" sz="1200" dirty="0">
              <a:latin typeface="Copperplate Gothic Light" panose="020E0507020206020404" pitchFamily="34" charset="0"/>
            </a:endParaRPr>
          </a:p>
          <a:p>
            <a:pPr algn="ctr"/>
            <a:endParaRPr lang="en-US" sz="800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Classic Caesar  </a:t>
            </a:r>
            <a:r>
              <a:rPr lang="en-US" sz="1000" i="1" dirty="0">
                <a:latin typeface="Copperplate Gothic Light" panose="020E0507020206020404" pitchFamily="34" charset="0"/>
              </a:rPr>
              <a:t>Romaine, Seasoned Croutons, Parmesan, Caesar Dressing </a:t>
            </a:r>
            <a:r>
              <a:rPr lang="en-US" sz="1200" dirty="0">
                <a:latin typeface="Copperplate Gothic Bold" panose="020E0705020206020404" pitchFamily="34" charset="0"/>
              </a:rPr>
              <a:t>11</a:t>
            </a:r>
          </a:p>
          <a:p>
            <a:pPr algn="ctr"/>
            <a:endParaRPr lang="en-US" sz="8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Berry &amp; Avocado Salad </a:t>
            </a:r>
            <a:r>
              <a:rPr lang="en-US" sz="1000" i="1" dirty="0">
                <a:latin typeface="Copperplate Gothic Light" panose="020E0507020206020404" pitchFamily="34" charset="0"/>
              </a:rPr>
              <a:t>Strawberries, Blueberries, Spinach, Avocado, Goat Cheese </a:t>
            </a:r>
            <a:r>
              <a:rPr lang="en-US" sz="1200" dirty="0">
                <a:latin typeface="Copperplate Gothic Bold" panose="020E0705020206020404" pitchFamily="34" charset="0"/>
              </a:rPr>
              <a:t>12</a:t>
            </a:r>
          </a:p>
          <a:p>
            <a:pPr algn="ctr"/>
            <a:endParaRPr lang="en-US" sz="8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Fantasy Salad  </a:t>
            </a:r>
            <a:r>
              <a:rPr lang="en-US" sz="1000" i="1" dirty="0">
                <a:latin typeface="Copperplate Gothic Light" panose="020E0507020206020404" pitchFamily="34" charset="0"/>
              </a:rPr>
              <a:t>Baby Spinach, Apple, Craisins, Pecan, Cucumber, Feta, Raspberry Vinaigrette </a:t>
            </a:r>
            <a:r>
              <a:rPr lang="en-US" sz="1200" dirty="0">
                <a:latin typeface="Copperplate Gothic Bold" panose="020E0705020206020404" pitchFamily="34" charset="0"/>
              </a:rPr>
              <a:t>12</a:t>
            </a:r>
          </a:p>
          <a:p>
            <a:pPr algn="ctr"/>
            <a:endParaRPr lang="en-US" sz="8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Greek Salad  </a:t>
            </a:r>
            <a:r>
              <a:rPr lang="en-US" sz="1000" i="1" dirty="0">
                <a:latin typeface="Copperplate Gothic Light" panose="020E0507020206020404" pitchFamily="34" charset="0"/>
              </a:rPr>
              <a:t>Pepperoncini, Tomato, Red Onion, Cucumber, Kalamata Olives, Feta, Greek Dressing </a:t>
            </a:r>
            <a:r>
              <a:rPr lang="en-US" sz="1200" dirty="0">
                <a:latin typeface="Copperplate Gothic Bold" panose="020E0705020206020404" pitchFamily="34" charset="0"/>
              </a:rPr>
              <a:t>12</a:t>
            </a:r>
          </a:p>
          <a:p>
            <a:pPr algn="ctr"/>
            <a:endParaRPr lang="en-US" sz="8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 Wedge Salad </a:t>
            </a:r>
            <a:r>
              <a:rPr lang="en-US" sz="1000" dirty="0">
                <a:latin typeface="Copperplate Gothic Light" panose="020E0507020206020404" pitchFamily="34" charset="0"/>
              </a:rPr>
              <a:t>Iceberg, bacon, onion, tomatoes and blue cheese dressing </a:t>
            </a:r>
            <a:r>
              <a:rPr lang="en-US" sz="1200" dirty="0">
                <a:latin typeface="Copperplate Gothic Bold" panose="020E0705020206020404" pitchFamily="34" charset="0"/>
              </a:rPr>
              <a:t>12</a:t>
            </a:r>
          </a:p>
          <a:p>
            <a:pPr algn="ctr"/>
            <a:r>
              <a:rPr lang="en-US" sz="1200" i="1" dirty="0">
                <a:solidFill>
                  <a:srgbClr val="800000"/>
                </a:solidFill>
                <a:latin typeface="Copperplate Gothic Light" panose="020E0507020206020404" pitchFamily="34" charset="0"/>
              </a:rPr>
              <a:t>Add: Chicken 8 / Salmon 12/ Shrimp 8 / Steak Tips 10 / Scallops 14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8BEA14-CC65-4A09-BDA2-31E3A242739A}"/>
              </a:ext>
            </a:extLst>
          </p:cNvPr>
          <p:cNvSpPr/>
          <p:nvPr/>
        </p:nvSpPr>
        <p:spPr>
          <a:xfrm>
            <a:off x="0" y="4432348"/>
            <a:ext cx="7759020" cy="219769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173476-4954-4B30-9028-2FF0E7227604}"/>
              </a:ext>
            </a:extLst>
          </p:cNvPr>
          <p:cNvSpPr txBox="1"/>
          <p:nvPr/>
        </p:nvSpPr>
        <p:spPr>
          <a:xfrm>
            <a:off x="1709023" y="6587277"/>
            <a:ext cx="4800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rgbClr val="800000"/>
                </a:solidFill>
                <a:latin typeface="Copperplate Gothic Bold" panose="020E0705020206020404" pitchFamily="34" charset="0"/>
              </a:rPr>
              <a:t>Sandwiches</a:t>
            </a:r>
          </a:p>
          <a:p>
            <a:pPr algn="ctr"/>
            <a:r>
              <a:rPr lang="en-US" sz="1000" i="1" u="sng" dirty="0">
                <a:latin typeface="Copperplate Gothic Light" panose="020E0507020206020404" pitchFamily="34" charset="0"/>
              </a:rPr>
              <a:t>Choice of French Fries, Onion Rings or Sweet Potato Fries</a:t>
            </a:r>
          </a:p>
          <a:p>
            <a:pPr algn="ctr"/>
            <a:endParaRPr lang="en-US" sz="1400" dirty="0">
              <a:latin typeface="Copperplate Gothic Bold" panose="020E0705020206020404" pitchFamily="34" charset="0"/>
            </a:endParaRPr>
          </a:p>
          <a:p>
            <a:pPr algn="ctr"/>
            <a:endParaRPr lang="en-US" sz="1400" dirty="0">
              <a:latin typeface="Copperplate Gothic Bold" panose="020E07050202060204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B9778E-CECA-4943-8FD7-0808D9BA984B}"/>
              </a:ext>
            </a:extLst>
          </p:cNvPr>
          <p:cNvSpPr txBox="1"/>
          <p:nvPr/>
        </p:nvSpPr>
        <p:spPr>
          <a:xfrm>
            <a:off x="-39906" y="6971998"/>
            <a:ext cx="401183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The Colonial Burger  15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8oz beef, lettuce, tomato, Red Onion, American</a:t>
            </a: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 </a:t>
            </a:r>
            <a:r>
              <a:rPr lang="en-US" sz="1000" i="1" dirty="0">
                <a:latin typeface="Copperplate Gothic Light" panose="020E0507020206020404" pitchFamily="34" charset="0"/>
              </a:rPr>
              <a:t>Add: Pepper Jack, Swiss, Cheddar, Fried Egg, Bacon,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Onion Strings, Guacamole .</a:t>
            </a:r>
            <a:r>
              <a:rPr lang="en-US" sz="1000" b="1" i="1" dirty="0">
                <a:latin typeface="Copperplate Gothic Light" panose="020E0507020206020404" pitchFamily="34" charset="0"/>
              </a:rPr>
              <a:t>75</a:t>
            </a:r>
          </a:p>
          <a:p>
            <a:pPr algn="ctr"/>
            <a:endParaRPr lang="en-US" sz="800" i="1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Chicken Caesar wrap 12</a:t>
            </a:r>
          </a:p>
          <a:p>
            <a:pPr algn="ctr"/>
            <a:r>
              <a:rPr lang="en-US" sz="1000" dirty="0">
                <a:latin typeface="Copperplate Gothic Light" panose="020E0507020206020404" pitchFamily="34" charset="0"/>
              </a:rPr>
              <a:t>Crispy Chicken, Lettuce, Parmesan, Croutons, </a:t>
            </a:r>
          </a:p>
          <a:p>
            <a:pPr algn="ctr"/>
            <a:r>
              <a:rPr lang="en-US" sz="1000" dirty="0">
                <a:latin typeface="Copperplate Gothic Light" panose="020E0507020206020404" pitchFamily="34" charset="0"/>
              </a:rPr>
              <a:t>Caesar Dressing</a:t>
            </a:r>
          </a:p>
          <a:p>
            <a:pPr algn="ctr"/>
            <a:r>
              <a:rPr lang="en-US" sz="900" dirty="0">
                <a:latin typeface="Copperplate Gothic Bold" panose="020E0705020206020404" pitchFamily="34" charset="0"/>
              </a:rPr>
              <a:t>Choice of Buffalo, J.D. Glaze, BBQ Sauce</a:t>
            </a:r>
          </a:p>
          <a:p>
            <a:pPr algn="ctr"/>
            <a:endParaRPr lang="en-US" sz="8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Classic Steak and Cheese  16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Sliced Ribeye, Onions, Peppers, Mushrooms, 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American Cheese, Sub Roll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Reuben 16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Corned beef, sauerkraut, Swiss and Thousand Island dressing on marbled rye</a:t>
            </a:r>
            <a:r>
              <a:rPr lang="en-US" sz="800" i="1" dirty="0">
                <a:latin typeface="Copperplate Gothic Light" panose="020E0507020206020404" pitchFamily="34" charset="0"/>
              </a:rPr>
              <a:t>.</a:t>
            </a:r>
          </a:p>
          <a:p>
            <a:pPr algn="ctr"/>
            <a:endParaRPr lang="en-US" sz="800" i="1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Salmon Burger  21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 Salmon, Swiss Cheese, Avocado, Lettuce, Tomato</a:t>
            </a:r>
            <a:endParaRPr lang="en-US" sz="1200" dirty="0">
              <a:latin typeface="Copperplate Gothic Bold" panose="020E0705020206020404" pitchFamily="34" charset="0"/>
            </a:endParaRPr>
          </a:p>
          <a:p>
            <a:endParaRPr lang="en-US" sz="1200" dirty="0">
              <a:latin typeface="Copperplate Gothic Bold" panose="020E07050202060204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0EF27C-CF3D-48F8-9B1B-B8B1879F1A4A}"/>
              </a:ext>
            </a:extLst>
          </p:cNvPr>
          <p:cNvSpPr txBox="1"/>
          <p:nvPr/>
        </p:nvSpPr>
        <p:spPr>
          <a:xfrm>
            <a:off x="3964696" y="6969895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Chicken Bacon Ranch Wrap 16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Lettuce, Tomato, Cheddar, Ranch Dressing</a:t>
            </a:r>
          </a:p>
          <a:p>
            <a:pPr algn="ctr"/>
            <a:endParaRPr lang="en-US" sz="800" i="1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Turkey BLT  14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Thin Sliced Turkey breast, Bacon, Cheddar, Lettuce, Tomato, Mayo</a:t>
            </a:r>
          </a:p>
          <a:p>
            <a:pPr algn="ctr"/>
            <a:endParaRPr lang="en-US" sz="800" i="1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Lamb Gyro  16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Grilled Lamb, Lettuce, Tomato, Red Onion, Tzatziki Sauce, Toasted Pita</a:t>
            </a:r>
          </a:p>
          <a:p>
            <a:pPr algn="ctr"/>
            <a:endParaRPr lang="en-US" sz="800" i="1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Pulled Pork Sandwich  16</a:t>
            </a:r>
            <a:r>
              <a:rPr lang="en-US" sz="1000" i="1" dirty="0">
                <a:latin typeface="Copperplate Gothic Light" panose="020E0507020206020404" pitchFamily="34" charset="0"/>
              </a:rPr>
              <a:t> 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Pulled Pork, Onion Strings,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 Cheddar Jack Cheese, Mayo</a:t>
            </a:r>
          </a:p>
          <a:p>
            <a:pPr algn="ctr"/>
            <a:endParaRPr lang="en-US" sz="8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Beyond Burger  14</a:t>
            </a:r>
          </a:p>
          <a:p>
            <a:pPr algn="ctr"/>
            <a:r>
              <a:rPr lang="en-US" sz="1000" dirty="0">
                <a:latin typeface="Copperplate Gothic Light" panose="020E0507020206020404" pitchFamily="34" charset="0"/>
              </a:rPr>
              <a:t>Plant-Based Burger Served with Lettuce, Tomato, Onion</a:t>
            </a:r>
          </a:p>
          <a:p>
            <a:endParaRPr lang="en-US" sz="12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1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27ECAC9-BD52-4738-92F5-D8CD9798ED05}"/>
              </a:ext>
            </a:extLst>
          </p:cNvPr>
          <p:cNvSpPr txBox="1"/>
          <p:nvPr/>
        </p:nvSpPr>
        <p:spPr>
          <a:xfrm>
            <a:off x="-152400" y="336768"/>
            <a:ext cx="42862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New England Baked Haddock  28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Baked in a butter  &amp; white wine blend.  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Choice of two sides</a:t>
            </a:r>
          </a:p>
          <a:p>
            <a:pPr algn="ctr"/>
            <a:endParaRPr lang="en-US" sz="8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Wachusett Fish and Chips  26</a:t>
            </a:r>
          </a:p>
          <a:p>
            <a:pPr algn="ctr"/>
            <a:r>
              <a:rPr lang="en-US" sz="1000" dirty="0">
                <a:latin typeface="Copperplate Gothic Light" panose="020E0507020206020404" pitchFamily="34" charset="0"/>
              </a:rPr>
              <a:t>Served with Fries and Cole Slaw</a:t>
            </a:r>
          </a:p>
          <a:p>
            <a:pPr algn="ctr"/>
            <a:endParaRPr lang="en-US" sz="800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Grilled Norwegian Salmon 30</a:t>
            </a:r>
            <a:endParaRPr lang="en-US" sz="1200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Habanero Mango Glaze or Lemon Garlic Butter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Choice of two sides</a:t>
            </a:r>
          </a:p>
          <a:p>
            <a:pPr algn="ctr"/>
            <a:endParaRPr lang="en-US" sz="800" dirty="0">
              <a:solidFill>
                <a:srgbClr val="800000"/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Pan Seared Scallops 32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Bacon, Parmesan Risotto, Lemon Beurre Blanc</a:t>
            </a:r>
          </a:p>
          <a:p>
            <a:pPr algn="ctr"/>
            <a:endParaRPr lang="en-US" sz="8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Fried Clam Strips 26</a:t>
            </a:r>
          </a:p>
          <a:p>
            <a:pPr algn="ctr"/>
            <a:r>
              <a:rPr lang="en-US" sz="1000" dirty="0">
                <a:latin typeface="Copperplate Gothic Light" panose="020E0507020206020404" pitchFamily="34" charset="0"/>
              </a:rPr>
              <a:t>Fresh Fried Clam Strips, Fries,</a:t>
            </a:r>
          </a:p>
          <a:p>
            <a:pPr algn="ctr"/>
            <a:r>
              <a:rPr lang="en-US" sz="1000" dirty="0">
                <a:latin typeface="Copperplate Gothic Light" panose="020E0507020206020404" pitchFamily="34" charset="0"/>
              </a:rPr>
              <a:t>Cole Slaw and Tatar Sauce</a:t>
            </a:r>
          </a:p>
          <a:p>
            <a:pPr algn="ctr"/>
            <a:endParaRPr lang="en-US" sz="800" dirty="0">
              <a:latin typeface="Copperplate Gothic Light" panose="020E0507020206020404" pitchFamily="34" charset="0"/>
            </a:endParaRPr>
          </a:p>
          <a:p>
            <a:pPr marL="0" marR="35560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Times New Roman" panose="02020603050405020304" pitchFamily="18" charset="0"/>
                <a:cs typeface="+mn-cs"/>
              </a:rPr>
              <a:t>Shrimp &amp; Scallop Scampi  </a:t>
            </a:r>
            <a:r>
              <a:rPr lang="en-US" sz="1200" dirty="0">
                <a:solidFill>
                  <a:prstClr val="black"/>
                </a:solidFill>
                <a:latin typeface="Copperplate Gothic Bold" panose="020E0705020206020404" pitchFamily="34" charset="0"/>
                <a:ea typeface="Times New Roman" panose="02020603050405020304" pitchFamily="18" charset="0"/>
              </a:rPr>
              <a:t>30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pperplate Gothic Bold" panose="020E0705020206020404" pitchFamily="34" charset="0"/>
              <a:ea typeface="Times New Roman" panose="02020603050405020304" pitchFamily="18" charset="0"/>
              <a:cs typeface="+mn-cs"/>
            </a:endParaRPr>
          </a:p>
          <a:p>
            <a:pPr marL="0" marR="35560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Light" panose="020E05070202060204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Sea Scallops &amp; Shrimp Sautéed with Garlic,</a:t>
            </a:r>
          </a:p>
          <a:p>
            <a:pPr marL="0" marR="35560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Light" panose="020E05070202060204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Spinach, and Tomatoes. Tossed with Butter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Served with Penne or Linguini</a:t>
            </a:r>
          </a:p>
          <a:p>
            <a:pPr algn="ctr"/>
            <a:endParaRPr lang="en-US" sz="1000" dirty="0">
              <a:latin typeface="Copperplate Gothic Light" panose="020E0507020206020404" pitchFamily="34" charset="0"/>
            </a:endParaRPr>
          </a:p>
          <a:p>
            <a:pPr algn="ctr"/>
            <a:endParaRPr lang="en-US" sz="1000" i="1" dirty="0">
              <a:latin typeface="Copperplate Gothic Light" panose="020E05070202060204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987B93-1AC6-4396-872A-361962F51B27}"/>
              </a:ext>
            </a:extLst>
          </p:cNvPr>
          <p:cNvSpPr txBox="1"/>
          <p:nvPr/>
        </p:nvSpPr>
        <p:spPr>
          <a:xfrm>
            <a:off x="3528304" y="313127"/>
            <a:ext cx="4286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Chicken </a:t>
            </a:r>
            <a:r>
              <a:rPr lang="en-US" sz="1200" dirty="0" err="1">
                <a:latin typeface="Copperplate Gothic Bold" panose="020E0705020206020404" pitchFamily="34" charset="0"/>
              </a:rPr>
              <a:t>Francaise</a:t>
            </a:r>
            <a:r>
              <a:rPr lang="en-US" sz="1200" dirty="0">
                <a:latin typeface="Copperplate Gothic Bold" panose="020E0705020206020404" pitchFamily="34" charset="0"/>
              </a:rPr>
              <a:t>  28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Sauteed Chicken, Lemon Butter Sauce, 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Served with Penne or Linguini</a:t>
            </a:r>
          </a:p>
          <a:p>
            <a:pPr marL="0" marR="355600" algn="ctr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800000"/>
              </a:solidFill>
              <a:highlight>
                <a:srgbClr val="FFFF00"/>
              </a:highlight>
              <a:latin typeface="Copperplate Gothic Bold" panose="020E07050202060204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Pesto Chicken  26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 Pesto Wine Sauce with Tomatoes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Served with Penne or Linguini</a:t>
            </a:r>
          </a:p>
          <a:p>
            <a:pPr algn="ctr"/>
            <a:endParaRPr lang="en-US" sz="8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Chicken 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 Eggplant</a:t>
            </a:r>
            <a:r>
              <a:rPr lang="en-US" sz="1200" dirty="0">
                <a:latin typeface="Copperplate Gothic Bold" panose="020E0705020206020404" pitchFamily="34" charset="0"/>
              </a:rPr>
              <a:t>  Parmesan  24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Sweet Basil Marinara, Mozzarella, Penne or Linguini</a:t>
            </a:r>
          </a:p>
          <a:p>
            <a:pPr algn="ctr"/>
            <a:endParaRPr lang="en-US" sz="800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Caprese Chicken  26</a:t>
            </a:r>
          </a:p>
          <a:p>
            <a:pPr algn="ctr"/>
            <a:r>
              <a:rPr lang="en-US" sz="1000" dirty="0">
                <a:latin typeface="Copperplate Gothic Light" panose="020E0507020206020404" pitchFamily="34" charset="0"/>
              </a:rPr>
              <a:t>Bruschetta, Mozzarella, Basil, Balsamic Glaze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Choice of two sides</a:t>
            </a:r>
          </a:p>
          <a:p>
            <a:pPr algn="ctr"/>
            <a:endParaRPr lang="en-US" sz="800" i="1" dirty="0">
              <a:latin typeface="Copperplate Gothic Light" panose="020E05070202060204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Mac &amp; Cheese  16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Cavatappi Pasta, House made Cheese Sauce,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Onion Strings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Add: Pulled Pork 8, Buffalo Chicken 8, Veggie 6</a:t>
            </a:r>
          </a:p>
          <a:p>
            <a:pPr algn="ctr"/>
            <a:endParaRPr lang="en-US" sz="800" i="1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Cajun Chicken Quesadilla 16</a:t>
            </a:r>
          </a:p>
          <a:p>
            <a:pPr algn="ctr"/>
            <a:r>
              <a:rPr lang="en-US" sz="800" i="1" dirty="0">
                <a:latin typeface="Copperplate Gothic Light" panose="020E0507020206020404" pitchFamily="34" charset="0"/>
              </a:rPr>
              <a:t>      </a:t>
            </a:r>
            <a:r>
              <a:rPr lang="en-US" sz="1000" i="1" dirty="0">
                <a:latin typeface="Copperplate Gothic Light" panose="020E0507020206020404" pitchFamily="34" charset="0"/>
              </a:rPr>
              <a:t>Tomato, Red Onion, Black Olives, Jalapeno, Jack Cheese</a:t>
            </a:r>
          </a:p>
          <a:p>
            <a:pPr algn="ctr"/>
            <a:endParaRPr lang="en-US" sz="800" i="1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Flat Bread Cheese Pizza  10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Toppings  .75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EFE9AF-4D33-4969-B538-2D068676E94B}"/>
              </a:ext>
            </a:extLst>
          </p:cNvPr>
          <p:cNvSpPr txBox="1"/>
          <p:nvPr/>
        </p:nvSpPr>
        <p:spPr>
          <a:xfrm>
            <a:off x="229772" y="4219453"/>
            <a:ext cx="730738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800000"/>
                </a:solidFill>
                <a:latin typeface="Copperplate Gothic Bold" panose="020E0705020206020404" pitchFamily="34" charset="0"/>
              </a:rPr>
              <a:t>From The Grill</a:t>
            </a:r>
          </a:p>
          <a:p>
            <a:pPr algn="ctr"/>
            <a:r>
              <a:rPr lang="en-US" sz="1000" i="1" dirty="0">
                <a:latin typeface="Copperplate Gothic Light" panose="020E0507020206020404" pitchFamily="34" charset="0"/>
              </a:rPr>
              <a:t>All beef cuts are USDA Choice Angus or above</a:t>
            </a:r>
          </a:p>
          <a:p>
            <a:pPr algn="ctr"/>
            <a:endParaRPr lang="en-US" sz="1100" u="sng" dirty="0">
              <a:solidFill>
                <a:srgbClr val="800000"/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Tenderloin Steak Tips  </a:t>
            </a:r>
            <a:r>
              <a:rPr lang="en-US" sz="1000" i="1" dirty="0">
                <a:latin typeface="Copperplate Gothic Light" panose="020E0507020206020404" pitchFamily="34" charset="0"/>
              </a:rPr>
              <a:t>Marinated, Sauteed Mushrooms, Peppers, Onions. Choice of two sides </a:t>
            </a:r>
            <a:r>
              <a:rPr lang="en-US" sz="1200" i="1" dirty="0">
                <a:latin typeface="Copperplate Gothic Bold" panose="020E0705020206020404" pitchFamily="34" charset="0"/>
              </a:rPr>
              <a:t>28</a:t>
            </a:r>
            <a:endParaRPr lang="en-US" sz="1200" dirty="0">
              <a:latin typeface="Copperplate Gothic Light" panose="020E0507020206020404" pitchFamily="34" charset="0"/>
            </a:endParaRPr>
          </a:p>
          <a:p>
            <a:pPr algn="ctr"/>
            <a:endParaRPr lang="en-US" sz="1100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14oz Ribeye  </a:t>
            </a:r>
            <a:r>
              <a:rPr lang="en-US" sz="1000" i="1" dirty="0">
                <a:latin typeface="Copperplate Gothic Light" panose="020E0507020206020404" pitchFamily="34" charset="0"/>
              </a:rPr>
              <a:t>Hand cut and grilled to perfection. Choice of two sides  </a:t>
            </a:r>
            <a:r>
              <a:rPr lang="en-US" sz="1200" i="1" dirty="0">
                <a:latin typeface="Copperplate Gothic Bold" panose="020E0705020206020404" pitchFamily="34" charset="0"/>
              </a:rPr>
              <a:t>38</a:t>
            </a:r>
          </a:p>
          <a:p>
            <a:pPr algn="ctr"/>
            <a:endParaRPr lang="en-US" sz="1100" dirty="0">
              <a:latin typeface="Copperplate Gothic Bold" panose="020E07050202060204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Wachusett Baby Back Ribs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Light" panose="020E0507020206020404" pitchFamily="34" charset="0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Half Rack </a:t>
            </a:r>
            <a:r>
              <a:rPr lang="en-US" sz="1200" i="1" dirty="0">
                <a:solidFill>
                  <a:prstClr val="black"/>
                </a:solidFill>
                <a:latin typeface="Copperplate Gothic Bold" panose="020E0705020206020404" pitchFamily="34" charset="0"/>
              </a:rPr>
              <a:t>20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Full Rack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28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Slow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braised in Pale Ale, finished on the char-broiler with Jack Daniel’s glaze.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Choice of two sides</a:t>
            </a:r>
          </a:p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Surf and Turf</a:t>
            </a:r>
            <a:r>
              <a:rPr lang="en-US" sz="1000" i="1" dirty="0">
                <a:latin typeface="Copperplate Gothic Light" panose="020E0507020206020404" pitchFamily="34" charset="0"/>
              </a:rPr>
              <a:t>  Grilled Shrimp  on a 14oz Ribeye. Choice of  two sides </a:t>
            </a:r>
            <a:r>
              <a:rPr lang="en-US" sz="1200" i="1" dirty="0">
                <a:latin typeface="Copperplate Gothic Bold" panose="020E0705020206020404" pitchFamily="34" charset="0"/>
              </a:rPr>
              <a:t>42</a:t>
            </a:r>
            <a:endParaRPr lang="en-US" sz="1200" dirty="0">
              <a:latin typeface="Copperplate Gothic Bold" panose="020E0705020206020404" pitchFamily="34" charset="0"/>
            </a:endParaRPr>
          </a:p>
          <a:p>
            <a:pPr algn="ctr"/>
            <a:endParaRPr lang="en-US" sz="1100" i="1" dirty="0">
              <a:latin typeface="Copperplate Gothic Bold" panose="020E0705020206020404" pitchFamily="34" charset="0"/>
            </a:endParaRPr>
          </a:p>
          <a:p>
            <a:pPr algn="ctr"/>
            <a:r>
              <a:rPr lang="en-US" sz="1000" i="1" dirty="0">
                <a:latin typeface="Copperplate Gothic Bold" panose="020E0705020206020404" pitchFamily="34" charset="0"/>
              </a:rPr>
              <a:t>Rare: cool rare center  Med Rare: warm red center  Med: pink and firm</a:t>
            </a:r>
          </a:p>
          <a:p>
            <a:pPr algn="ctr"/>
            <a:r>
              <a:rPr lang="en-US" sz="1000" i="1" dirty="0">
                <a:latin typeface="Copperplate Gothic Bold" panose="020E0705020206020404" pitchFamily="34" charset="0"/>
              </a:rPr>
              <a:t>Med Well: hint of pink  Well: brown and firm</a:t>
            </a:r>
            <a:endParaRPr lang="en-US" sz="1000" dirty="0">
              <a:latin typeface="Copperplate Gothic Bold" panose="020E0705020206020404" pitchFamily="34" charset="0"/>
            </a:endParaRPr>
          </a:p>
          <a:p>
            <a:pPr algn="ctr"/>
            <a:endParaRPr lang="en-US" sz="1200" dirty="0">
              <a:latin typeface="Copperplate Gothic Bold" panose="020E07050202060204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8BEA14-CC65-4A09-BDA2-31E3A242739A}"/>
              </a:ext>
            </a:extLst>
          </p:cNvPr>
          <p:cNvSpPr/>
          <p:nvPr/>
        </p:nvSpPr>
        <p:spPr>
          <a:xfrm>
            <a:off x="33466" y="4239716"/>
            <a:ext cx="7626096" cy="259183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173476-4954-4B30-9028-2FF0E7227604}"/>
              </a:ext>
            </a:extLst>
          </p:cNvPr>
          <p:cNvSpPr txBox="1"/>
          <p:nvPr/>
        </p:nvSpPr>
        <p:spPr>
          <a:xfrm>
            <a:off x="47625" y="6816318"/>
            <a:ext cx="3790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rgbClr val="800000"/>
                </a:solidFill>
                <a:latin typeface="Copperplate Gothic Bold" panose="020E0705020206020404" pitchFamily="34" charset="0"/>
              </a:rPr>
              <a:t>Sides</a:t>
            </a:r>
          </a:p>
          <a:p>
            <a:pPr algn="ctr"/>
            <a:endParaRPr lang="en-US" sz="1200" dirty="0">
              <a:latin typeface="Copperplate Gothic Bold" panose="020E0705020206020404" pitchFamily="34" charset="0"/>
            </a:endParaRPr>
          </a:p>
          <a:p>
            <a:pPr algn="ctr"/>
            <a:endParaRPr lang="en-US" sz="1400" dirty="0">
              <a:latin typeface="Copperplate Gothic Bold" panose="020E07050202060204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B9778E-CECA-4943-8FD7-0808D9BA984B}"/>
              </a:ext>
            </a:extLst>
          </p:cNvPr>
          <p:cNvSpPr txBox="1"/>
          <p:nvPr/>
        </p:nvSpPr>
        <p:spPr>
          <a:xfrm>
            <a:off x="47625" y="7157606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pperplate Gothic Bold" panose="020E0705020206020404" pitchFamily="34" charset="0"/>
              </a:rPr>
              <a:t>Garlic Mashed Potatoes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Baked Potato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French Fries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Sweet Potato Fries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Rice Pilaf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Broccoli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Seasonal Vegetables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Cole Slaw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Onion Rings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Loaded Baked Potato  $2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Loaded Mashed Potato  $2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Risotto $2</a:t>
            </a:r>
          </a:p>
          <a:p>
            <a:pPr algn="ctr"/>
            <a:r>
              <a:rPr lang="en-US" sz="1200" i="1" dirty="0">
                <a:latin typeface="Copperplate Gothic Bold" panose="020E0705020206020404" pitchFamily="34" charset="0"/>
              </a:rPr>
              <a:t>Asparagus  $2</a:t>
            </a:r>
          </a:p>
          <a:p>
            <a:pPr algn="ctr"/>
            <a:endParaRPr lang="en-US" sz="1200" dirty="0">
              <a:latin typeface="Copperplate Gothic Bold" panose="020E0705020206020404" pitchFamily="34" charset="0"/>
            </a:endParaRPr>
          </a:p>
          <a:p>
            <a:endParaRPr lang="en-US" sz="1200" dirty="0">
              <a:latin typeface="Copperplate Gothic Bold" panose="020E07050202060204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0EF27C-CF3D-48F8-9B1B-B8B1879F1A4A}"/>
              </a:ext>
            </a:extLst>
          </p:cNvPr>
          <p:cNvSpPr txBox="1"/>
          <p:nvPr/>
        </p:nvSpPr>
        <p:spPr>
          <a:xfrm>
            <a:off x="3928354" y="6925999"/>
            <a:ext cx="388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pperplate Gothic Light" panose="020E0507020206020404" pitchFamily="34" charset="0"/>
              </a:rPr>
              <a:t>Follow Us On Instagram &amp; Facebook for daily updates on exciting events, </a:t>
            </a:r>
          </a:p>
          <a:p>
            <a:pPr algn="ctr"/>
            <a:r>
              <a:rPr lang="en-US" sz="1200" dirty="0">
                <a:latin typeface="Copperplate Gothic Light" panose="020E0507020206020404" pitchFamily="34" charset="0"/>
              </a:rPr>
              <a:t>chef specials and more. </a:t>
            </a:r>
          </a:p>
          <a:p>
            <a:pPr algn="ctr"/>
            <a:endParaRPr lang="en-US" sz="1200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atin typeface="Copperplate Gothic Light" panose="020E0507020206020404" pitchFamily="34" charset="0"/>
              </a:rPr>
              <a:t> @colonialgrille</a:t>
            </a:r>
          </a:p>
          <a:p>
            <a:pPr algn="ctr"/>
            <a:endParaRPr lang="en-US" sz="1200" dirty="0">
              <a:latin typeface="Copperplate Gothic Light" panose="020E0507020206020404" pitchFamily="34" charset="0"/>
            </a:endParaRPr>
          </a:p>
          <a:p>
            <a:pPr algn="ctr"/>
            <a:endParaRPr lang="en-US" sz="1200" dirty="0">
              <a:latin typeface="Copperplate Gothic Light" panose="020E0507020206020404" pitchFamily="34" charset="0"/>
            </a:endParaRPr>
          </a:p>
          <a:p>
            <a:pPr algn="ctr"/>
            <a:r>
              <a:rPr lang="en-US" sz="1200" dirty="0">
                <a:latin typeface="Copperplate Gothic Light" panose="020E0507020206020404" pitchFamily="34" charset="0"/>
              </a:rPr>
              <a:t>@colonialgrillegardner</a:t>
            </a:r>
          </a:p>
          <a:p>
            <a:pPr algn="ctr"/>
            <a:endParaRPr lang="en-US" sz="1200" i="1" dirty="0">
              <a:latin typeface="Copperplate Gothic Bold" panose="020E0705020206020404" pitchFamily="34" charset="0"/>
            </a:endParaRPr>
          </a:p>
          <a:p>
            <a:pPr algn="ctr"/>
            <a:endParaRPr lang="en-US" sz="1200" dirty="0">
              <a:latin typeface="Copperplate Gothic Light" panose="020E0507020206020404" pitchFamily="34" charset="0"/>
            </a:endParaRPr>
          </a:p>
          <a:p>
            <a:endParaRPr lang="en-US" sz="1200" dirty="0">
              <a:latin typeface="Copperplate Gothic Bold" panose="020E07050202060204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6D5D1E-8D38-48A7-AF82-09DEEE4BF98C}"/>
              </a:ext>
            </a:extLst>
          </p:cNvPr>
          <p:cNvSpPr txBox="1"/>
          <p:nvPr/>
        </p:nvSpPr>
        <p:spPr>
          <a:xfrm>
            <a:off x="2794870" y="59147"/>
            <a:ext cx="2266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800000"/>
                </a:solidFill>
                <a:latin typeface="Copperplate Gothic Bold" panose="020E0705020206020404" pitchFamily="34" charset="0"/>
              </a:rPr>
              <a:t>House Specialties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2F2DB-EF23-4B6B-BDF2-D3578571A696}"/>
              </a:ext>
            </a:extLst>
          </p:cNvPr>
          <p:cNvSpPr txBox="1"/>
          <p:nvPr/>
        </p:nvSpPr>
        <p:spPr>
          <a:xfrm>
            <a:off x="441186" y="9550569"/>
            <a:ext cx="68900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Copperplate Gothic Light" panose="020E0507020206020404" pitchFamily="34" charset="0"/>
              </a:rPr>
              <a:t>Please advise your server before ordering of any known food allergy.</a:t>
            </a:r>
          </a:p>
          <a:p>
            <a:pPr algn="ctr"/>
            <a:r>
              <a:rPr lang="en-US" sz="900" dirty="0">
                <a:latin typeface="Copperplate Gothic Light" panose="020E0507020206020404" pitchFamily="34" charset="0"/>
              </a:rPr>
              <a:t>Consumption of raw or undercooked meat, poultry or fish may cause foodborne illness.</a:t>
            </a:r>
          </a:p>
          <a:p>
            <a:pPr algn="ctr"/>
            <a:r>
              <a:rPr lang="en-US" sz="900" dirty="0">
                <a:latin typeface="Copperplate Gothic Light" panose="020E0507020206020404" pitchFamily="34" charset="0"/>
              </a:rPr>
              <a:t>We are not a gluten free or allergen free kitchen but will do our best or accommodate any dietary needs.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115CECE-DE28-4E63-8146-FB9A1DF84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945" y="7497283"/>
            <a:ext cx="781049" cy="5206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9A3348-B2E2-44BB-8975-3AFA44B7B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53" y="8140999"/>
            <a:ext cx="336784" cy="336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BEF517-B922-41EA-8DBD-F47B142E2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8589265"/>
            <a:ext cx="807620" cy="807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2DD729-68D7-4966-866E-4A90A67AA87E}"/>
              </a:ext>
            </a:extLst>
          </p:cNvPr>
          <p:cNvSpPr txBox="1"/>
          <p:nvPr/>
        </p:nvSpPr>
        <p:spPr>
          <a:xfrm>
            <a:off x="5129516" y="8740115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pperplate Gothic Light" panose="020E0507020206020404" pitchFamily="34" charset="0"/>
              </a:rPr>
              <a:t>Scan QR Code Online </a:t>
            </a:r>
          </a:p>
          <a:p>
            <a:pPr algn="ctr"/>
            <a:r>
              <a:rPr lang="en-US" sz="1200" dirty="0">
                <a:latin typeface="Copperplate Gothic Light" panose="020E0507020206020404" pitchFamily="34" charset="0"/>
              </a:rPr>
              <a:t>Reservations via RESY</a:t>
            </a:r>
          </a:p>
        </p:txBody>
      </p:sp>
    </p:spTree>
    <p:extLst>
      <p:ext uri="{BB962C8B-B14F-4D97-AF65-F5344CB8AC3E}">
        <p14:creationId xmlns:p14="http://schemas.microsoft.com/office/powerpoint/2010/main" val="204396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2632</TotalTime>
  <Words>919</Words>
  <Application>Microsoft Office PowerPoint</Application>
  <PresentationFormat>Custom</PresentationFormat>
  <Paragraphs>173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Copperplate Gothic Bold</vt:lpstr>
      <vt:lpstr>Copperplate Gothic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Food and Beverage/Group Sales</dc:creator>
  <cp:lastModifiedBy>Mary</cp:lastModifiedBy>
  <cp:revision>35</cp:revision>
  <cp:lastPrinted>2023-06-01T19:31:24Z</cp:lastPrinted>
  <dcterms:created xsi:type="dcterms:W3CDTF">2021-12-06T18:52:17Z</dcterms:created>
  <dcterms:modified xsi:type="dcterms:W3CDTF">2024-05-08T16:21:13Z</dcterms:modified>
</cp:coreProperties>
</file>